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01" r:id="rId3"/>
    <p:sldId id="258" r:id="rId4"/>
    <p:sldId id="260" r:id="rId5"/>
    <p:sldId id="261" r:id="rId6"/>
    <p:sldId id="262" r:id="rId7"/>
    <p:sldId id="263" r:id="rId8"/>
    <p:sldId id="264" r:id="rId9"/>
    <p:sldId id="302" r:id="rId10"/>
    <p:sldId id="265" r:id="rId11"/>
    <p:sldId id="266" r:id="rId12"/>
    <p:sldId id="267" r:id="rId13"/>
    <p:sldId id="268" r:id="rId14"/>
    <p:sldId id="270" r:id="rId15"/>
    <p:sldId id="272" r:id="rId16"/>
    <p:sldId id="273" r:id="rId17"/>
    <p:sldId id="274" r:id="rId18"/>
    <p:sldId id="276" r:id="rId19"/>
    <p:sldId id="296" r:id="rId20"/>
    <p:sldId id="277" r:id="rId21"/>
    <p:sldId id="297" r:id="rId22"/>
    <p:sldId id="299" r:id="rId23"/>
    <p:sldId id="300" r:id="rId24"/>
    <p:sldId id="278" r:id="rId25"/>
    <p:sldId id="279" r:id="rId26"/>
    <p:sldId id="280" r:id="rId27"/>
    <p:sldId id="295" r:id="rId28"/>
    <p:sldId id="283" r:id="rId29"/>
    <p:sldId id="284" r:id="rId30"/>
    <p:sldId id="285" r:id="rId31"/>
    <p:sldId id="289" r:id="rId32"/>
    <p:sldId id="290" r:id="rId33"/>
    <p:sldId id="294" r:id="rId34"/>
    <p:sldId id="298" r:id="rId35"/>
    <p:sldId id="281" r:id="rId36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C672A9-EBDB-4C47-82B3-EB6C561A78DE}">
          <p14:sldIdLst>
            <p14:sldId id="256"/>
            <p14:sldId id="301"/>
            <p14:sldId id="258"/>
            <p14:sldId id="260"/>
            <p14:sldId id="261"/>
            <p14:sldId id="262"/>
            <p14:sldId id="263"/>
            <p14:sldId id="264"/>
            <p14:sldId id="302"/>
            <p14:sldId id="265"/>
            <p14:sldId id="266"/>
            <p14:sldId id="267"/>
            <p14:sldId id="268"/>
            <p14:sldId id="270"/>
            <p14:sldId id="272"/>
            <p14:sldId id="273"/>
            <p14:sldId id="274"/>
            <p14:sldId id="276"/>
            <p14:sldId id="296"/>
            <p14:sldId id="277"/>
            <p14:sldId id="297"/>
            <p14:sldId id="299"/>
            <p14:sldId id="300"/>
            <p14:sldId id="278"/>
            <p14:sldId id="279"/>
            <p14:sldId id="280"/>
            <p14:sldId id="295"/>
            <p14:sldId id="283"/>
            <p14:sldId id="284"/>
            <p14:sldId id="285"/>
            <p14:sldId id="289"/>
            <p14:sldId id="290"/>
            <p14:sldId id="294"/>
            <p14:sldId id="298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88470" autoAdjust="0"/>
  </p:normalViewPr>
  <p:slideViewPr>
    <p:cSldViewPr snapToGrid="0">
      <p:cViewPr varScale="1">
        <p:scale>
          <a:sx n="156" d="100"/>
          <a:sy n="156" d="100"/>
        </p:scale>
        <p:origin x="38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DB408-A171-4887-970D-4C041CCF3EE1}" type="datetimeFigureOut">
              <a:rPr lang="en-BE" smtClean="0"/>
              <a:t>09/25/2025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69AE-AF5A-4F19-B186-6E9EF4C6223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44822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 not despair like my dog when she is deprived of constant attention and cookies</a:t>
            </a:r>
          </a:p>
          <a:p>
            <a:r>
              <a:rPr lang="en-GB" dirty="0"/>
              <a:t>Most of the terms I used sound scarier than they are</a:t>
            </a:r>
          </a:p>
          <a:p>
            <a:r>
              <a:rPr lang="en-GB" dirty="0"/>
              <a:t>The most difficult one is computational expressions and that is only true when you want to create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238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 read the room right, you all resemble my sceptical dog</a:t>
            </a:r>
          </a:p>
          <a:p>
            <a:r>
              <a:rPr lang="en-GB" dirty="0"/>
              <a:t>I’ve shown several nice F# features</a:t>
            </a:r>
          </a:p>
          <a:p>
            <a:r>
              <a:rPr lang="en-GB" dirty="0"/>
              <a:t>But nothing that can dethrone C# just yet</a:t>
            </a:r>
          </a:p>
          <a:p>
            <a:r>
              <a:rPr lang="en-GB" dirty="0"/>
              <a:t>Let me present to you where F# shines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52804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Most important part here is the Discriminated Union that is named </a:t>
            </a:r>
            <a:r>
              <a:rPr lang="en-GB" dirty="0" err="1"/>
              <a:t>FlightPath</a:t>
            </a:r>
            <a:r>
              <a:rPr lang="en-GB" dirty="0"/>
              <a:t> and has 3 possible values: a place where it takes off, a place where it land and all waypoints in between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92886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5720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we add a case, the compiler will tell us where we need to update our code</a:t>
            </a:r>
          </a:p>
          <a:p>
            <a:r>
              <a:rPr lang="en-GB" dirty="0"/>
              <a:t>It does this as a warning</a:t>
            </a:r>
          </a:p>
          <a:p>
            <a:r>
              <a:rPr lang="en-GB" dirty="0"/>
              <a:t>I advise to treat them very seriously as this is a good indicator where bugs or missing feature are</a:t>
            </a:r>
          </a:p>
          <a:p>
            <a:r>
              <a:rPr lang="en-GB" dirty="0"/>
              <a:t>Rider (and I assume Visual Studio too) have quick fixes to add the missing patterns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392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Code the happy path</a:t>
            </a:r>
          </a:p>
          <a:p>
            <a:r>
              <a:rPr lang="en-GB" dirty="0"/>
              <a:t>Exit when an error is encountered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84288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11841-9465-73D0-7254-7F81F3202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F90DF-8C15-ABBD-75D3-399D6C32F6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C713E9-3E30-B801-B6C9-0C6498C54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Code the happy path</a:t>
            </a:r>
          </a:p>
          <a:p>
            <a:r>
              <a:rPr lang="en-GB" dirty="0"/>
              <a:t>Exit when an error is encountered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1A62A-351B-A804-42DA-33A28C452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18510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24F25-D200-AC68-4927-CB51B4EAC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977EA6-9E61-58D3-B7AD-DAB086805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ED4F2E-CBDE-92DB-6450-77214AC33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Code the happy path</a:t>
            </a:r>
          </a:p>
          <a:p>
            <a:r>
              <a:rPr lang="en-GB" dirty="0"/>
              <a:t>Exit when an error is encountered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A206C-AB21-AE69-F649-51F3E1529A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79781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Attributes, computational expressions and let! hold no more secrets</a:t>
            </a:r>
          </a:p>
          <a:p>
            <a:r>
              <a:rPr lang="en-GB" dirty="0"/>
              <a:t>Below the return is a match statement as the validate flight returns a </a:t>
            </a:r>
            <a:r>
              <a:rPr lang="en-GB" dirty="0" err="1"/>
              <a:t>FlightRegistered</a:t>
            </a:r>
            <a:r>
              <a:rPr lang="en-GB" dirty="0"/>
              <a:t> DU</a:t>
            </a:r>
          </a:p>
          <a:p>
            <a:r>
              <a:rPr lang="en-GB" dirty="0"/>
              <a:t>The match statement helps determine what we have to do in each scenario</a:t>
            </a:r>
          </a:p>
          <a:p>
            <a:r>
              <a:rPr lang="en-GB" dirty="0"/>
              <a:t>Not much room for bugs or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06311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Wow, a lot is going on here, let’s unpack</a:t>
            </a:r>
          </a:p>
          <a:p>
            <a:r>
              <a:rPr lang="en-GB" dirty="0"/>
              <a:t>Null check is a bit more complex as this is not normally done in F#</a:t>
            </a:r>
          </a:p>
          <a:p>
            <a:r>
              <a:rPr lang="en-GB" dirty="0"/>
              <a:t>Normally, a Nullable&lt;T&gt; is returned which can be transformed into an Option and then pattern matched on that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</a:t>
            </a:r>
            <a:r>
              <a:rPr lang="en-GB" dirty="0" err="1"/>
              <a:t>tryHead</a:t>
            </a:r>
            <a:r>
              <a:rPr lang="en-GB" dirty="0"/>
              <a:t> function at the bottom is an excellent example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it’s the </a:t>
            </a:r>
            <a:r>
              <a:rPr lang="en-GB" dirty="0" err="1"/>
              <a:t>FirstOrDefault</a:t>
            </a:r>
            <a:r>
              <a:rPr lang="en-GB" dirty="0"/>
              <a:t> </a:t>
            </a:r>
            <a:r>
              <a:rPr lang="en-GB" dirty="0" err="1"/>
              <a:t>Linq</a:t>
            </a:r>
            <a:r>
              <a:rPr lang="en-GB" dirty="0"/>
              <a:t> equivalent: empty list returns none, non-empty list returns the first item</a:t>
            </a:r>
          </a:p>
          <a:p>
            <a:endParaRPr lang="en-GB" dirty="0"/>
          </a:p>
          <a:p>
            <a:r>
              <a:rPr lang="en-GB" dirty="0"/>
              <a:t>Next is a function &gt; this is a shorthand that crates a function with one parameter and automatically creates a pattern match</a:t>
            </a:r>
          </a:p>
          <a:p>
            <a:r>
              <a:rPr lang="en-GB" dirty="0"/>
              <a:t>Could easily be written as such, but there is a shorthand as this is used a lot in F#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8413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you see the implementation, you can see how compact yet readable the code is</a:t>
            </a:r>
          </a:p>
          <a:p>
            <a:endParaRPr lang="en-GB" dirty="0"/>
          </a:p>
          <a:p>
            <a:r>
              <a:rPr lang="en-GB" dirty="0"/>
              <a:t>Just like my dog who tries to be as compact as possible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5666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0792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Detecting a collision then becomes quite easy</a:t>
            </a:r>
          </a:p>
          <a:p>
            <a:r>
              <a:rPr lang="en-GB" dirty="0"/>
              <a:t>The helper function can easily detect if they are the same, as records automatically implement value equality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 err="1"/>
              <a:t>detectCollision</a:t>
            </a:r>
            <a:r>
              <a:rPr lang="en-GB" dirty="0"/>
              <a:t> on the other hand lists out every possible match between the two discriminated unions</a:t>
            </a:r>
          </a:p>
          <a:p>
            <a:r>
              <a:rPr lang="en-GB" dirty="0"/>
              <a:t>Only during certain scenarios do we need to check for a collision</a:t>
            </a:r>
          </a:p>
          <a:p>
            <a:r>
              <a:rPr lang="en-GB" dirty="0"/>
              <a:t>And all those scenarios are literally spelled out for us</a:t>
            </a:r>
          </a:p>
          <a:p>
            <a:r>
              <a:rPr lang="en-GB" dirty="0"/>
              <a:t>Since all scenarios are spelled out, it’s quite difficult for a bug to hide in here</a:t>
            </a:r>
          </a:p>
          <a:p>
            <a:endParaRPr lang="en-GB" dirty="0"/>
          </a:p>
          <a:p>
            <a:r>
              <a:rPr lang="en-GB" dirty="0"/>
              <a:t>This is why F# is such a good language</a:t>
            </a:r>
          </a:p>
          <a:p>
            <a:r>
              <a:rPr lang="en-GB" dirty="0"/>
              <a:t>Not saying that it’s easy and certainly not a lot of work</a:t>
            </a:r>
          </a:p>
          <a:p>
            <a:r>
              <a:rPr lang="en-GB" dirty="0"/>
              <a:t>But less so than in a language where you can’t do this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5094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Unfortunately, there are some drawbacks to Discriminated unions</a:t>
            </a:r>
          </a:p>
          <a:p>
            <a:r>
              <a:rPr lang="en-GB" dirty="0"/>
              <a:t>Serialisation support is difficult: </a:t>
            </a:r>
            <a:r>
              <a:rPr lang="en-GB" dirty="0" err="1"/>
              <a:t>System.Text.Json</a:t>
            </a:r>
            <a:r>
              <a:rPr lang="en-GB" dirty="0"/>
              <a:t> (Microsoft’s out-of-the-box library for serialising to JSON) does not have support for DU’s</a:t>
            </a:r>
          </a:p>
          <a:p>
            <a:r>
              <a:rPr lang="en-GB" dirty="0"/>
              <a:t>And as far as I know, is not planning on adding it</a:t>
            </a:r>
          </a:p>
          <a:p>
            <a:r>
              <a:rPr lang="en-GB" dirty="0"/>
              <a:t>That is why I use </a:t>
            </a:r>
            <a:r>
              <a:rPr lang="en-GB" dirty="0" err="1"/>
              <a:t>Newtonsoft.Json</a:t>
            </a:r>
            <a:endParaRPr lang="en-GB" dirty="0"/>
          </a:p>
          <a:p>
            <a:endParaRPr lang="en-GB" dirty="0"/>
          </a:p>
          <a:p>
            <a:r>
              <a:rPr lang="en-GB" dirty="0"/>
              <a:t>EF has no support for DU’s</a:t>
            </a:r>
          </a:p>
          <a:p>
            <a:r>
              <a:rPr lang="en-GB" dirty="0"/>
              <a:t>They need custom value converters to save and load the data from a database</a:t>
            </a:r>
          </a:p>
          <a:p>
            <a:endParaRPr lang="en-GB" dirty="0"/>
          </a:p>
          <a:p>
            <a:r>
              <a:rPr lang="en-GB" dirty="0"/>
              <a:t>When returning this to a C# library, you’ll need to map it</a:t>
            </a:r>
          </a:p>
          <a:p>
            <a:r>
              <a:rPr lang="en-GB" dirty="0"/>
              <a:t>My recommendation is to map it to a hierarchy that matches the DU</a:t>
            </a:r>
          </a:p>
          <a:p>
            <a:r>
              <a:rPr lang="en-GB" dirty="0"/>
              <a:t>Result DU to abstract Result with Ok and Error inherited types.</a:t>
            </a:r>
          </a:p>
          <a:p>
            <a:endParaRPr lang="en-GB" dirty="0"/>
          </a:p>
          <a:p>
            <a:r>
              <a:rPr lang="en-GB" dirty="0"/>
              <a:t>Sending DU’s through Wolverine works fine in a local scenario</a:t>
            </a:r>
          </a:p>
          <a:p>
            <a:r>
              <a:rPr lang="en-GB" dirty="0"/>
              <a:t>When sending through a bus (Azure or RabbitMQ), it needs to use the </a:t>
            </a:r>
            <a:r>
              <a:rPr lang="en-GB" dirty="0" err="1"/>
              <a:t>Newtonsoft.Json</a:t>
            </a:r>
            <a:r>
              <a:rPr lang="en-GB" dirty="0"/>
              <a:t> serialisation</a:t>
            </a:r>
          </a:p>
          <a:p>
            <a:r>
              <a:rPr lang="en-GB" dirty="0"/>
              <a:t>And wrapped in a generic envelope</a:t>
            </a:r>
          </a:p>
          <a:p>
            <a:r>
              <a:rPr lang="en-GB" dirty="0"/>
              <a:t>This is because Wolverine looks for a method taking the specific DU case instead of a method taking the DU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31770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B6998-157B-5CD9-0035-48793CE3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5E240D-ACD1-8F68-F85F-07DF74967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ACF52A-098B-AC17-65C9-5F16A11E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2 lines show what the envelope looks like</a:t>
            </a:r>
          </a:p>
          <a:p>
            <a:r>
              <a:rPr lang="en-GB" dirty="0"/>
              <a:t>Together with a function to easily wrap any type into the envelope</a:t>
            </a:r>
          </a:p>
          <a:p>
            <a:endParaRPr lang="en-GB" dirty="0"/>
          </a:p>
          <a:p>
            <a:r>
              <a:rPr lang="en-GB" dirty="0"/>
              <a:t>On line 87, I wrap the message in a generic type so that it can nicely be routed to the correct handler methods</a:t>
            </a:r>
          </a:p>
          <a:p>
            <a:r>
              <a:rPr lang="en-GB" dirty="0"/>
              <a:t>And then I send it through Wolverine to be routed to the handling message</a:t>
            </a:r>
          </a:p>
          <a:p>
            <a:endParaRPr lang="en-GB" dirty="0"/>
          </a:p>
          <a:p>
            <a:r>
              <a:rPr lang="en-GB" dirty="0"/>
              <a:t>The handling doesn’t do much in itself, but it shows that the message is received correctly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144A6-8031-6F2F-0C9E-E1106A1AA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0649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automated tests, I just use </a:t>
            </a:r>
            <a:r>
              <a:rPr lang="en-GB" dirty="0" err="1"/>
              <a:t>xUnit</a:t>
            </a:r>
            <a:r>
              <a:rPr lang="en-GB" dirty="0"/>
              <a:t>, set up data, feed it to the validation logic and discriminated unions make it easy to check what case I get back</a:t>
            </a:r>
          </a:p>
          <a:p>
            <a:r>
              <a:rPr lang="en-GB" dirty="0"/>
              <a:t>Another little fun feature of F#, I can write function names between double backticks and make it a sentence</a:t>
            </a:r>
          </a:p>
          <a:p>
            <a:r>
              <a:rPr lang="en-GB" dirty="0"/>
              <a:t>I wouldn’t use this for functions I would need to type a lot, because they always need to go between double brackets</a:t>
            </a:r>
          </a:p>
          <a:p>
            <a:r>
              <a:rPr lang="en-GB" dirty="0"/>
              <a:t>But for tests this means no more snake or camel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7373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1572C-9B5D-98EC-8E6B-E37B570FE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869F68-19B1-5121-A3FC-B9C4054B6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0D7A2-0E47-E645-F5F8-503F1B0E9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goes a lot deeper</a:t>
            </a:r>
          </a:p>
          <a:p>
            <a:r>
              <a:rPr lang="en-GB" dirty="0"/>
              <a:t>F# patten matching has only scratched the surface</a:t>
            </a:r>
          </a:p>
          <a:p>
            <a:r>
              <a:rPr lang="en-GB" dirty="0"/>
              <a:t>Wolverine also has advanced features such as retries, error handling and sagas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11951-4D7D-EE1F-BE4D-11C8373F5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0796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want to end on a fact that blew my mind: who thinks the piping symbol is part of the </a:t>
            </a:r>
            <a:r>
              <a:rPr lang="en-GB" dirty="0" err="1"/>
              <a:t>fsharp</a:t>
            </a:r>
            <a:r>
              <a:rPr lang="en-GB" dirty="0"/>
              <a:t> language</a:t>
            </a:r>
          </a:p>
          <a:p>
            <a:r>
              <a:rPr lang="en-GB" dirty="0"/>
              <a:t>Much like let or fun are keywords</a:t>
            </a:r>
          </a:p>
          <a:p>
            <a:r>
              <a:rPr lang="en-GB" dirty="0"/>
              <a:t>It’s not!</a:t>
            </a:r>
          </a:p>
          <a:p>
            <a:r>
              <a:rPr lang="en-GB" dirty="0"/>
              <a:t>It’s an operator that is defined in the standard library</a:t>
            </a:r>
          </a:p>
          <a:p>
            <a:r>
              <a:rPr lang="en-GB" dirty="0"/>
              <a:t>Basically, it’s an ordinary function</a:t>
            </a:r>
          </a:p>
          <a:p>
            <a:r>
              <a:rPr lang="en-GB" dirty="0"/>
              <a:t>This is what you get when you do language design right, you get awesomely simple features like this from functionality available in the language, not baked into the language</a:t>
            </a:r>
          </a:p>
          <a:p>
            <a:endParaRPr lang="en-GB" dirty="0"/>
          </a:p>
          <a:p>
            <a:r>
              <a:rPr lang="en-GB" dirty="0"/>
              <a:t>One of the most used constructs in the language is not part of the language itself</a:t>
            </a:r>
          </a:p>
          <a:p>
            <a:r>
              <a:rPr lang="en-GB" dirty="0"/>
              <a:t>It’s a consequence of </a:t>
            </a:r>
            <a:r>
              <a:rPr lang="en-GB"/>
              <a:t>good language design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0187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 is important</a:t>
            </a:r>
          </a:p>
          <a:p>
            <a:r>
              <a:rPr lang="en-GB" dirty="0"/>
              <a:t>Function and value creation with let</a:t>
            </a:r>
          </a:p>
          <a:p>
            <a:r>
              <a:rPr lang="en-GB" dirty="0"/>
              <a:t>Partial application of a function</a:t>
            </a:r>
          </a:p>
          <a:p>
            <a:r>
              <a:rPr lang="en-GB" dirty="0"/>
              <a:t>F# is full of nice little tricks like this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118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87461-3246-1A1F-F351-81AB222B1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D2F16-5E34-4D30-2F26-6B4B3E799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82578D-29DE-3253-2C08-CBC31336F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 is important</a:t>
            </a:r>
          </a:p>
          <a:p>
            <a:r>
              <a:rPr lang="en-GB" dirty="0"/>
              <a:t>Function and value creation with let</a:t>
            </a:r>
          </a:p>
          <a:p>
            <a:r>
              <a:rPr lang="en-GB" dirty="0"/>
              <a:t>Partial application of a function</a:t>
            </a:r>
          </a:p>
          <a:p>
            <a:r>
              <a:rPr lang="en-GB" dirty="0"/>
              <a:t>F# is full of nice little tricks like this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239B1-60E3-8CDE-CB6B-6D890DAB85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2805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 is a type alias, more descriptive than a regular string</a:t>
            </a:r>
          </a:p>
          <a:p>
            <a:r>
              <a:rPr lang="en-GB" dirty="0"/>
              <a:t>Reassign page and </a:t>
            </a:r>
            <a:r>
              <a:rPr lang="en-GB" dirty="0" err="1"/>
              <a:t>pageSize</a:t>
            </a:r>
            <a:r>
              <a:rPr lang="en-GB" dirty="0"/>
              <a:t> values, not mutation!</a:t>
            </a:r>
          </a:p>
          <a:p>
            <a:r>
              <a:rPr lang="en-GB" dirty="0"/>
              <a:t>Can be used in model binding and return values</a:t>
            </a:r>
          </a:p>
          <a:p>
            <a:r>
              <a:rPr lang="en-GB" dirty="0"/>
              <a:t>Plays nice with entity framework</a:t>
            </a:r>
          </a:p>
          <a:p>
            <a:endParaRPr lang="en-GB" dirty="0"/>
          </a:p>
          <a:p>
            <a:r>
              <a:rPr lang="en-GB" dirty="0"/>
              <a:t>Wolverine specific attributes</a:t>
            </a:r>
          </a:p>
          <a:p>
            <a:r>
              <a:rPr lang="en-GB" dirty="0"/>
              <a:t>- Tags for swagger grouping</a:t>
            </a:r>
          </a:p>
          <a:p>
            <a:r>
              <a:rPr lang="en-GB" dirty="0"/>
              <a:t>- get for the path</a:t>
            </a:r>
          </a:p>
          <a:p>
            <a:r>
              <a:rPr lang="en-GB" dirty="0"/>
              <a:t>Page + </a:t>
            </a:r>
            <a:r>
              <a:rPr lang="en-GB" dirty="0" err="1"/>
              <a:t>pageSize</a:t>
            </a:r>
            <a:r>
              <a:rPr lang="en-GB" dirty="0"/>
              <a:t> are query params</a:t>
            </a:r>
          </a:p>
          <a:p>
            <a:r>
              <a:rPr lang="en-GB" dirty="0" err="1"/>
              <a:t>DroneContext</a:t>
            </a:r>
            <a:r>
              <a:rPr lang="en-GB" dirty="0"/>
              <a:t> is injected</a:t>
            </a:r>
          </a:p>
          <a:p>
            <a:r>
              <a:rPr lang="en-GB" dirty="0"/>
              <a:t>Wolverine uses static functions and F# functions translate to those</a:t>
            </a:r>
          </a:p>
          <a:p>
            <a:r>
              <a:rPr lang="en-GB" dirty="0"/>
              <a:t>Wolverine uses specific DI container called Lamar that allows this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85493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Pretty straightforward creation of a class</a:t>
            </a:r>
          </a:p>
          <a:p>
            <a:r>
              <a:rPr lang="en-GB" dirty="0"/>
              <a:t>More code than auto properties from C#</a:t>
            </a:r>
          </a:p>
          <a:p>
            <a:r>
              <a:rPr lang="en-GB" dirty="0"/>
              <a:t>Solved with a template</a:t>
            </a:r>
          </a:p>
          <a:p>
            <a:r>
              <a:rPr lang="en-GB" dirty="0"/>
              <a:t>All table definitions need either mutable properties/fields</a:t>
            </a:r>
          </a:p>
          <a:p>
            <a:r>
              <a:rPr lang="en-GB" dirty="0"/>
              <a:t>Or the entire type needs the [</a:t>
            </a:r>
            <a:r>
              <a:rPr lang="en-GB" dirty="0" err="1"/>
              <a:t>CLIMutable</a:t>
            </a:r>
            <a:r>
              <a:rPr lang="en-GB" dirty="0"/>
              <a:t>] attribute</a:t>
            </a:r>
          </a:p>
          <a:p>
            <a:r>
              <a:rPr lang="en-GB" dirty="0"/>
              <a:t>This allows the runtime to modify the properties/fields, but in code the compiler will still treat it as immutable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9479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CreateDrone</a:t>
            </a:r>
            <a:r>
              <a:rPr lang="en-GB" dirty="0"/>
              <a:t> is the DTO the endpoint will accept</a:t>
            </a:r>
          </a:p>
          <a:p>
            <a:r>
              <a:rPr lang="en-GB" dirty="0" err="1"/>
              <a:t>DroneCreated</a:t>
            </a:r>
            <a:r>
              <a:rPr lang="en-GB" dirty="0"/>
              <a:t> is one of the messages we will send through Wolverine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 err="1"/>
              <a:t>attribues</a:t>
            </a:r>
            <a:r>
              <a:rPr lang="en-GB" dirty="0"/>
              <a:t> will be familiar</a:t>
            </a:r>
          </a:p>
          <a:p>
            <a:r>
              <a:rPr lang="en-GB" dirty="0"/>
              <a:t>The DTO will nicely be </a:t>
            </a:r>
            <a:r>
              <a:rPr lang="en-GB" dirty="0" err="1"/>
              <a:t>deserialised</a:t>
            </a:r>
            <a:r>
              <a:rPr lang="en-GB" dirty="0"/>
              <a:t> by the framework and the context injected</a:t>
            </a:r>
          </a:p>
          <a:p>
            <a:r>
              <a:rPr lang="en-GB" dirty="0"/>
              <a:t>But now we get to something interesting: task {}</a:t>
            </a:r>
          </a:p>
          <a:p>
            <a:r>
              <a:rPr lang="en-GB" dirty="0"/>
              <a:t>Called computational expression, used for all sorts of computations, this case: await</a:t>
            </a:r>
          </a:p>
          <a:p>
            <a:r>
              <a:rPr lang="en-GB" dirty="0"/>
              <a:t>That is what the let! (pronounced let bang) does: in the context of the task, it acts as the await keyword in C#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2071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That is what the let! (pronounced let bang) does: in the context of the task, it acts as the await keyword in C#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778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Seq</a:t>
            </a:r>
            <a:r>
              <a:rPr lang="en-GB" dirty="0"/>
              <a:t> is the equivalent of </a:t>
            </a:r>
            <a:r>
              <a:rPr lang="en-GB" dirty="0" err="1"/>
              <a:t>Ienumerable</a:t>
            </a:r>
            <a:endParaRPr lang="en-GB" dirty="0"/>
          </a:p>
          <a:p>
            <a:r>
              <a:rPr lang="en-GB" dirty="0"/>
              <a:t>Can contain conditional logic</a:t>
            </a:r>
          </a:p>
          <a:p>
            <a:endParaRPr lang="en-GB" dirty="0"/>
          </a:p>
          <a:p>
            <a:r>
              <a:rPr lang="en-GB" dirty="0"/>
              <a:t>Can be used as a DSL (Domain Specific Language) such as for http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5991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E401-4662-5EB0-5335-1EBEBFC87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99917-0F4A-36DC-6DF7-65AE0F47D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0438A-C9AC-2F5B-96A4-7C7BCE9D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09/25/2025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31AFA-E013-EC85-72F6-72CD751B8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95CB4-81A7-AA1C-7F97-21EEE1AB5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3024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93FD-92D2-277F-BA5D-90BA2D81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C66EE-63AA-7CE5-15F2-AFA0B280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23A48-7343-9EF6-39E1-D837DD84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09/25/2025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11B92-63F9-21FE-EAB7-CBB62AECA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1D839-8001-E0BD-2DAC-F626D3AC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14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7725F2-CAA3-0B92-013C-3273E95D2C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6DEE6-BB88-F041-DE57-990FA7197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DB46F-0956-A0F6-E87E-33E66CD7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09/25/2025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1B696-957D-6AC2-80F0-5E38E69C7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F5EBA-08FB-CAC5-237E-CB6107E5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9820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7590-7B90-24BB-87E1-27AB6E94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5A69D-4433-5AC0-D001-B54C357C5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0178F-F48F-8771-A16E-FBAF5F84B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09/25/2025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59E88-CADB-55B0-F3B9-5A3CAAE98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6C68-D5E7-2692-F07E-73895F298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8885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D8C8-2EF4-BE8F-44C4-82AA4B40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C77F4-42D8-7697-26E1-674B8F1EC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43A1E-4AE6-0E76-C17E-D72407F6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09/25/2025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D20B0-7AE4-F7BA-A35C-7C13721D4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BE73D-84E3-B423-2537-ABCD22E8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1752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6512-4710-AC3D-8A84-53832664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EE15-9DD7-CE88-8F33-432181F0F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2CA2A-34FB-1912-7FFA-34C49AF5A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2BD0B-A61C-5462-0801-B6BD3910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09/25/2025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19556-8684-B819-8A44-699799C5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1A006-7C94-E2D6-0141-61A6111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4968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31A4-3A77-01C1-BC2A-3D7ADA31A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2799A-0DB7-9161-E15B-DF4AF7DCA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79803-25D1-347E-EF1C-7C6A42BDB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682C5-33A2-4DBB-48D9-28DFF792D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2F093-17D5-5D01-6D73-6F786AB80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C4FCC4-6E93-4DA6-8E7D-7C0FD6462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09/25/2025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5FBB5-E00D-CECA-7284-63D7B55DE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8DA7EF-7912-89E5-7EDF-CDF527ED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393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8FDAE-821B-DED0-6BCC-8C1E44AD0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8DBA0-73C3-804C-AD14-D39B47EF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09/25/2025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6F8B9-94FF-F038-65A2-43571867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FFDB4-3636-05E6-59CF-D9C5A543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3602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64C6DF-C898-6CE7-4210-051C6EB7F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09/25/2025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C9FAA5-D52F-800A-DB1E-E41791E6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EC9D8-B189-2B4F-3BD5-661EC802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85578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5DD0-0387-4722-E059-4ADFD1A55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AD4D1-9EB3-DAC9-696C-550EF87BE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DB8F1-D735-B0F4-A9E9-8DB7F3508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F09D0-728B-CF15-C4CC-807CD911A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09/25/2025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5A780-FCCF-5FB8-D7CB-75BE79397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8C82F-1866-D98D-1C8B-09400CEC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54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F302E-FA79-2E0D-1F5E-F4214735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336E43-5534-13D8-9435-D630C82EF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9ED66-A1C7-DB27-4076-8EBD34690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6C10B-DB23-A03B-F729-4DEF3193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09/25/2025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366108-3C38-9EC1-9B72-42F04DD3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E7D9A-3FCB-582B-3242-5DF525EA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2015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3B9A86-89FC-63F5-AAF4-181A90C2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21F7-B363-ED6E-1C81-C2D1418C1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7E2B6-4495-77F4-1E19-5761A75F5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55DD43-CDA9-4893-9B09-25F1A793C006}" type="datetimeFigureOut">
              <a:rPr lang="en-BE" smtClean="0"/>
              <a:t>09/25/2025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64C29-3AE8-15E5-7C71-885E061DB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1DD77-C21A-F2E7-F404-EB131DD0D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94622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DBBB8-8D50-1FD9-6F12-863328A20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3841447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000080"/>
                </a:solidFill>
              </a:rPr>
              <a:t>Functional Programming</a:t>
            </a:r>
            <a:br>
              <a:rPr lang="en-GB" dirty="0">
                <a:solidFill>
                  <a:srgbClr val="000080"/>
                </a:solidFill>
              </a:rPr>
            </a:br>
            <a:r>
              <a:rPr lang="en-GB" dirty="0">
                <a:solidFill>
                  <a:srgbClr val="000080"/>
                </a:solidFill>
              </a:rPr>
              <a:t>In F#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EF289-AD83-DD68-3EFD-F86C3D027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3"/>
            <a:ext cx="4620584" cy="1166659"/>
          </a:xfrm>
        </p:spPr>
        <p:txBody>
          <a:bodyPr>
            <a:noAutofit/>
          </a:bodyPr>
          <a:lstStyle/>
          <a:p>
            <a:pPr algn="l"/>
            <a:r>
              <a:rPr lang="en-GB" sz="3200" dirty="0"/>
              <a:t>Is it a fad?</a:t>
            </a:r>
          </a:p>
          <a:p>
            <a:pPr algn="l"/>
            <a:r>
              <a:rPr lang="en-GB" sz="3200" dirty="0"/>
              <a:t>Or…</a:t>
            </a:r>
            <a:endParaRPr lang="en-BE" sz="32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01BF959-0F1A-4C84-EC63-A3C20EFC7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" r="4119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4041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0EEA-E2E1-98CF-8760-F0067A7B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Retrieving a list of drones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8CE71-DCC6-9F5A-7129-D20C8058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78" y="1496986"/>
            <a:ext cx="5828571" cy="9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43F995-FB97-CC54-7AB7-0F1E1D954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52156"/>
            <a:ext cx="10914286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35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D9D1-A85B-B7DD-5AA3-FAAD04917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EF setup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8A79F-4493-FF92-EFA6-955768E7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9072"/>
            <a:ext cx="6895238" cy="4438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281782-2966-9970-BB26-0CED4F203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895" y="2481453"/>
            <a:ext cx="2961905" cy="3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28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0F6B-2C0A-2541-709F-2613BE1A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Creating a new drone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5BE1A-9FC7-C57F-5588-6B9A5EA05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313"/>
            <a:ext cx="12192000" cy="4807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88EC49-0AFF-6CCF-F277-1F5C53787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095" y="43501"/>
            <a:ext cx="4761905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57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9C41-0FAB-5229-6EFF-E14145DA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Computational Expressions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00D27-04B9-C605-3CF5-E17A84BD0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onvenient syntax for writing computations that can be sequenced and combined using control flow constructs and bindings</a:t>
            </a:r>
          </a:p>
          <a:p>
            <a:pPr marL="0" indent="0">
              <a:buNone/>
            </a:pPr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Allows us to add language features and DSL components</a:t>
            </a:r>
          </a:p>
          <a:p>
            <a:endParaRPr lang="en-US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In task context,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let!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or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do!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is equivalent to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await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in C#</a:t>
            </a:r>
          </a:p>
        </p:txBody>
      </p:sp>
    </p:spTree>
    <p:extLst>
      <p:ext uri="{BB962C8B-B14F-4D97-AF65-F5344CB8AC3E}">
        <p14:creationId xmlns:p14="http://schemas.microsoft.com/office/powerpoint/2010/main" val="63045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E1AF-8E37-F0CB-3814-8DB83F9AE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Examples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E0F90-B3CD-D5E4-7B8D-1881EB259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80"/>
                </a:solidFill>
              </a:rPr>
              <a:t>Seq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1FCC72-21B7-AAEF-554A-742B33DA3D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46136" y="1943286"/>
            <a:ext cx="3104762" cy="148571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9E41DB-E6F1-565E-35E5-2283446F33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80"/>
                </a:solidFill>
              </a:rPr>
              <a:t>FsH</a:t>
            </a:r>
            <a:r>
              <a:rPr lang="en-GB" u="sng" dirty="0" err="1">
                <a:solidFill>
                  <a:srgbClr val="000080"/>
                </a:solidFill>
              </a:rPr>
              <a:t>ttp</a:t>
            </a:r>
            <a:endParaRPr lang="en-BE" u="sng" dirty="0">
              <a:solidFill>
                <a:srgbClr val="000080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1338F9-48BD-B0C9-0663-6A091E4296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5171" y="2686143"/>
            <a:ext cx="4304762" cy="3200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4A9461-A632-080A-0CA8-CFD4C667F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12" y="3429000"/>
            <a:ext cx="4114286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68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dog lying on the floor looking out a window&#10;&#10;Description automatically generated">
            <a:extLst>
              <a:ext uri="{FF2B5EF4-FFF2-40B4-BE49-F238E27FC236}">
                <a16:creationId xmlns:a16="http://schemas.microsoft.com/office/drawing/2014/main" id="{B8315417-DABA-6D21-29FB-CC611FD609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5" b="50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76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7BA2-7906-E71F-A734-78C6772F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What is a flight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D91C8-E910-8A41-4CE6-9991144E4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It’s a drone that will fly a certain route</a:t>
            </a:r>
          </a:p>
          <a:p>
            <a:r>
              <a:rPr lang="en-GB" dirty="0"/>
              <a:t>I will ignore</a:t>
            </a:r>
          </a:p>
          <a:p>
            <a:pPr lvl="1"/>
            <a:r>
              <a:rPr lang="en-GB" dirty="0"/>
              <a:t>Dates</a:t>
            </a:r>
          </a:p>
          <a:p>
            <a:pPr lvl="1"/>
            <a:r>
              <a:rPr lang="en-GB" dirty="0"/>
              <a:t>Flight speed</a:t>
            </a:r>
          </a:p>
          <a:p>
            <a:pPr lvl="1"/>
            <a:r>
              <a:rPr lang="en-GB" dirty="0"/>
              <a:t>Altitude</a:t>
            </a:r>
          </a:p>
          <a:p>
            <a:r>
              <a:rPr lang="en-GB" dirty="0"/>
              <a:t>Focus on the data processing, not real-world complexity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80336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CEB8E-2E8B-BEAF-ACF3-3064DB99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What is a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80696-2E3C-0059-CAAF-DE30D284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31" y="1690688"/>
            <a:ext cx="4708329" cy="3949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EFC5B2-9462-367C-82D7-D6AEEF52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07" y="5640237"/>
            <a:ext cx="4001982" cy="8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30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D6B1D-DEC1-385C-A158-54BACE62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Discriminated Unions / Sum or Union Types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ECEB7-6493-33B2-DECF-44C7CC186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Values that can be one of several named cases</a:t>
            </a:r>
          </a:p>
          <a:p>
            <a:r>
              <a:rPr lang="en-GB" dirty="0"/>
              <a:t>Each case can have its own type or value</a:t>
            </a:r>
          </a:p>
          <a:p>
            <a:r>
              <a:rPr lang="en-GB" dirty="0"/>
              <a:t>Good for </a:t>
            </a:r>
          </a:p>
          <a:p>
            <a:pPr lvl="1"/>
            <a:r>
              <a:rPr lang="en-GB" dirty="0"/>
              <a:t>Commands &amp; domain concepts</a:t>
            </a:r>
          </a:p>
          <a:p>
            <a:pPr lvl="1"/>
            <a:r>
              <a:rPr lang="en-GB" dirty="0"/>
              <a:t>Special cases with a limited set of options</a:t>
            </a:r>
          </a:p>
          <a:p>
            <a:pPr lvl="1"/>
            <a:r>
              <a:rPr lang="en-GB" dirty="0"/>
              <a:t>Error cases</a:t>
            </a:r>
          </a:p>
          <a:p>
            <a:r>
              <a:rPr lang="en-GB" dirty="0"/>
              <a:t>Handle each case with pattern matching</a:t>
            </a:r>
          </a:p>
          <a:p>
            <a:pPr lvl="1"/>
            <a:r>
              <a:rPr lang="en-GB" dirty="0"/>
              <a:t>Warning when not handling a case</a:t>
            </a:r>
          </a:p>
          <a:p>
            <a:pPr lvl="1"/>
            <a:r>
              <a:rPr lang="en-GB" dirty="0"/>
              <a:t>Avoid catch all patterns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83529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2E6A-E004-D5A8-F6CF-5D20A6E4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Discriminated Unions / Sum or Union Types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0444E-4077-929A-C8F5-0E1FD837F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361905" cy="1247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65CF3-9D13-0195-9BCA-9A75E1FA1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8" y="3342244"/>
            <a:ext cx="11971428" cy="895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D2ACAC-2D24-AFA2-8E05-FE852FD9C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8" y="3304149"/>
            <a:ext cx="11952381" cy="9333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21964C-A9E3-B76E-6AB5-91F0FD612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751732"/>
            <a:ext cx="10992110" cy="109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0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bsolutely Fabulous : ABC iview">
            <a:extLst>
              <a:ext uri="{FF2B5EF4-FFF2-40B4-BE49-F238E27FC236}">
                <a16:creationId xmlns:a16="http://schemas.microsoft.com/office/drawing/2014/main" id="{EAD75028-9AD2-4DA3-CF4E-CA04118A9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253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05DEF-EED0-7538-FCDC-A1D33331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Famous examples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5BA01-FF5D-5180-9FFF-BA0E77456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Option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E5535C-BE6E-1B64-3544-2203134BF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Result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DDF9CA-BCDD-C768-D64D-3D412155EF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Used in algorithms</a:t>
            </a:r>
            <a:endParaRPr lang="en-B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44BF31-07C7-2DCE-02C3-2BE53DB5DB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Equivalent Nullable&lt;T&gt;</a:t>
            </a:r>
          </a:p>
          <a:p>
            <a:r>
              <a:rPr lang="en-GB" dirty="0"/>
              <a:t>Much safer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C9A77C-A2CC-C3FE-538F-8073512F9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495667"/>
            <a:ext cx="3667658" cy="1449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FE4E7E-4B99-A618-BD4F-3152947DC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05075"/>
            <a:ext cx="5297172" cy="113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7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D268-9302-175F-DF96-9E09DF1D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>
                <a:solidFill>
                  <a:srgbClr val="000080"/>
                </a:solidFill>
              </a:rPr>
              <a:t>Railway-Oriented Programming</a:t>
            </a:r>
            <a:endParaRPr lang="LID4096" dirty="0">
              <a:solidFill>
                <a:srgbClr val="00008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BCFBE2-DC95-EB4E-641D-14F555D9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568352" cy="36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97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9629C-BAF3-8BF2-2597-41A227836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FEA59-79FA-D36E-02D5-1794106E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>
                <a:solidFill>
                  <a:srgbClr val="000080"/>
                </a:solidFill>
              </a:rPr>
              <a:t>Railway-Oriented Programming</a:t>
            </a:r>
            <a:endParaRPr lang="LID4096" dirty="0">
              <a:solidFill>
                <a:srgbClr val="00008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BEB0C1-F014-10B5-8959-F9CBD6E22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7"/>
            <a:ext cx="10708999" cy="34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92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1D042-1E32-6346-F0B8-894607E6C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E0D3B-3620-72E0-6CF6-757438B7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>
                <a:solidFill>
                  <a:srgbClr val="000080"/>
                </a:solidFill>
              </a:rPr>
              <a:t>Railway-Oriented Programming</a:t>
            </a:r>
            <a:endParaRPr lang="LID4096" dirty="0">
              <a:solidFill>
                <a:srgbClr val="00008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DA0B7A-D2EE-AE90-5F28-665BA4021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825049" cy="31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63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2AEE-521B-5A4A-420F-FA237AF5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Register a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ED2E0-81E4-ED24-06BE-797657B64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2" y="1690688"/>
            <a:ext cx="12038095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08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70E4-89B5-4048-ECB5-2072F3FAF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Validating the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7B69B2-B9D8-7403-35BA-CEA0E62E2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8052"/>
            <a:ext cx="12192000" cy="1158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3C2C4F-4FC6-5ABC-404E-F841D99F7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1" y="1537843"/>
            <a:ext cx="11923809" cy="3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6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0BD4-830A-AA81-54A2-0CC977D8C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Piping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0DD08-9DBD-4D5B-DFA9-A7548D88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Piping enables chaining function calls together as successive operations</a:t>
            </a:r>
          </a:p>
          <a:p>
            <a:r>
              <a:rPr lang="en-GB" dirty="0"/>
              <a:t>Pass the output of the previous function</a:t>
            </a:r>
            <a:br>
              <a:rPr lang="en-GB" dirty="0"/>
            </a:br>
            <a:r>
              <a:rPr lang="en-GB" dirty="0"/>
              <a:t> as the last input of the next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08214F-E6EF-2677-2EAD-AFD22335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34297"/>
            <a:ext cx="9180952" cy="1228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FB8EC3-0EC4-3FFF-14AF-1D4B1314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49995"/>
            <a:ext cx="3638095" cy="1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5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lying on a person's lap&#10;&#10;Description automatically generated">
            <a:extLst>
              <a:ext uri="{FF2B5EF4-FFF2-40B4-BE49-F238E27FC236}">
                <a16:creationId xmlns:a16="http://schemas.microsoft.com/office/drawing/2014/main" id="{5BB63F6B-92FA-0B04-BCB2-7C9C8E4F98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0" b="161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1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EACA-409C-754A-C64D-97203B35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Detecting a collision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CC8B4-21A0-4724-3D67-002014060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5619"/>
            <a:ext cx="8961905" cy="5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53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75D7-CDED-C5D0-7278-9F957E00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With great power, come disadvantages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400AF-FF53-DE3A-D287-95FE40B6D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Not widely supported in serialisation</a:t>
            </a:r>
          </a:p>
          <a:p>
            <a:pPr lvl="1"/>
            <a:r>
              <a:rPr lang="en-GB" dirty="0"/>
              <a:t> </a:t>
            </a:r>
            <a:r>
              <a:rPr lang="en-GB" dirty="0" err="1"/>
              <a:t>Newtonsoft.Json</a:t>
            </a:r>
            <a:endParaRPr lang="en-GB" dirty="0"/>
          </a:p>
          <a:p>
            <a:r>
              <a:rPr lang="en-GB" dirty="0"/>
              <a:t>No EF support</a:t>
            </a:r>
          </a:p>
          <a:p>
            <a:pPr lvl="1"/>
            <a:r>
              <a:rPr lang="en-GB" dirty="0"/>
              <a:t>Custom value conversion</a:t>
            </a:r>
          </a:p>
          <a:p>
            <a:r>
              <a:rPr lang="en-GB" dirty="0"/>
              <a:t>Need to map when interacting with C# code</a:t>
            </a:r>
          </a:p>
          <a:p>
            <a:r>
              <a:rPr lang="en-GB" dirty="0"/>
              <a:t>Message in memory work fine</a:t>
            </a:r>
          </a:p>
          <a:p>
            <a:r>
              <a:rPr lang="en-GB" dirty="0"/>
              <a:t>Message through a bus needs</a:t>
            </a:r>
          </a:p>
          <a:p>
            <a:pPr lvl="1"/>
            <a:r>
              <a:rPr lang="en-GB" dirty="0" err="1"/>
              <a:t>Newtonsoft.Json</a:t>
            </a:r>
            <a:r>
              <a:rPr lang="en-GB" dirty="0"/>
              <a:t> as serialisation</a:t>
            </a:r>
          </a:p>
          <a:p>
            <a:pPr lvl="1"/>
            <a:r>
              <a:rPr lang="en-GB" dirty="0"/>
              <a:t>Wrap the DU in a generic envelope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4884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2B16-5FB6-DBB8-4FEE-2D3AE1C33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Who is Ken Bonny?</a:t>
            </a:r>
            <a:endParaRPr lang="en-BE" dirty="0">
              <a:solidFill>
                <a:srgbClr val="00008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6DDEA3-4E70-E791-F526-4C8FD478AD3B}"/>
              </a:ext>
            </a:extLst>
          </p:cNvPr>
          <p:cNvGrpSpPr>
            <a:grpSpLocks/>
          </p:cNvGrpSpPr>
          <p:nvPr/>
        </p:nvGrpSpPr>
        <p:grpSpPr>
          <a:xfrm>
            <a:off x="9163651" y="1380805"/>
            <a:ext cx="2202676" cy="4195149"/>
            <a:chOff x="1045669" y="1690688"/>
            <a:chExt cx="2202676" cy="41951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579BD3-3998-CB88-D4E2-5A80BED95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5669" y="3683161"/>
              <a:ext cx="2202676" cy="2202676"/>
            </a:xfrm>
            <a:prstGeom prst="rect">
              <a:avLst/>
            </a:prstGeom>
          </p:spPr>
        </p:pic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FF2FAD0F-EEB2-CC91-968D-C17BADB4F907}"/>
                </a:ext>
              </a:extLst>
            </p:cNvPr>
            <p:cNvSpPr>
              <a:spLocks/>
            </p:cNvSpPr>
            <p:nvPr/>
          </p:nvSpPr>
          <p:spPr>
            <a:xfrm>
              <a:off x="1053993" y="1690688"/>
              <a:ext cx="2120793" cy="1582911"/>
            </a:xfrm>
            <a:prstGeom prst="wedgeRoundRectCallout">
              <a:avLst>
                <a:gd name="adj1" fmla="val -26992"/>
                <a:gd name="adj2" fmla="val 74151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I blog at kenbonny.net</a:t>
              </a:r>
              <a:endParaRPr lang="en-BE" sz="2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05DD5D-760C-155C-BDBD-915E76666CA0}"/>
              </a:ext>
            </a:extLst>
          </p:cNvPr>
          <p:cNvGrpSpPr>
            <a:grpSpLocks/>
          </p:cNvGrpSpPr>
          <p:nvPr/>
        </p:nvGrpSpPr>
        <p:grpSpPr>
          <a:xfrm>
            <a:off x="4855669" y="1814332"/>
            <a:ext cx="2442114" cy="4281247"/>
            <a:chOff x="4894089" y="1380805"/>
            <a:chExt cx="2442114" cy="42812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653239-D759-1C9E-A7E1-92750CA25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7455" y="1380805"/>
              <a:ext cx="2202676" cy="2202676"/>
            </a:xfrm>
            <a:prstGeom prst="rect">
              <a:avLst/>
            </a:prstGeom>
          </p:spPr>
        </p:pic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5D12FC16-A39F-A2FB-93C3-68D2AED123EE}"/>
                </a:ext>
              </a:extLst>
            </p:cNvPr>
            <p:cNvSpPr>
              <a:spLocks/>
            </p:cNvSpPr>
            <p:nvPr/>
          </p:nvSpPr>
          <p:spPr>
            <a:xfrm>
              <a:off x="4894089" y="4079141"/>
              <a:ext cx="2442114" cy="1582911"/>
            </a:xfrm>
            <a:prstGeom prst="wedgeRoundRectCallout">
              <a:avLst>
                <a:gd name="adj1" fmla="val 32066"/>
                <a:gd name="adj2" fmla="val -75850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Follow me on Bluesky @kenbonny.net</a:t>
              </a:r>
              <a:endParaRPr lang="en-BE" sz="24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99349-B361-D3B6-9801-22C2604FD4EA}"/>
              </a:ext>
            </a:extLst>
          </p:cNvPr>
          <p:cNvGrpSpPr>
            <a:grpSpLocks/>
          </p:cNvGrpSpPr>
          <p:nvPr/>
        </p:nvGrpSpPr>
        <p:grpSpPr>
          <a:xfrm>
            <a:off x="542644" y="1378484"/>
            <a:ext cx="2202676" cy="5339869"/>
            <a:chOff x="9058915" y="1007009"/>
            <a:chExt cx="2202676" cy="53398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8C6C0D-3543-5044-62C5-7F3BFE1D0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8915" y="4144202"/>
              <a:ext cx="2202676" cy="2202676"/>
            </a:xfrm>
            <a:prstGeom prst="rect">
              <a:avLst/>
            </a:prstGeom>
          </p:spPr>
        </p:pic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0383F62C-FE56-88F6-0F19-15D2BDE7B5A9}"/>
                </a:ext>
              </a:extLst>
            </p:cNvPr>
            <p:cNvSpPr>
              <a:spLocks/>
            </p:cNvSpPr>
            <p:nvPr/>
          </p:nvSpPr>
          <p:spPr>
            <a:xfrm>
              <a:off x="9099856" y="1007009"/>
              <a:ext cx="2120793" cy="2576472"/>
            </a:xfrm>
            <a:prstGeom prst="wedgeRoundRectCallout">
              <a:avLst>
                <a:gd name="adj1" fmla="val 13226"/>
                <a:gd name="adj2" fmla="val 6876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Freelance</a:t>
              </a:r>
            </a:p>
            <a:p>
              <a:pPr algn="ctr"/>
              <a:r>
                <a:rPr lang="en-GB" sz="2400" dirty="0"/>
                <a:t>architect</a:t>
              </a:r>
            </a:p>
            <a:p>
              <a:pPr algn="ctr"/>
              <a:r>
                <a:rPr lang="en-GB" sz="2400" dirty="0"/>
                <a:t>team lead</a:t>
              </a:r>
            </a:p>
            <a:p>
              <a:pPr algn="ctr"/>
              <a:r>
                <a:rPr lang="en-GB" sz="2400" dirty="0"/>
                <a:t>coach</a:t>
              </a:r>
            </a:p>
            <a:p>
              <a:pPr algn="ctr"/>
              <a:r>
                <a:rPr lang="en-GB" sz="2400" dirty="0"/>
                <a:t>developer</a:t>
              </a:r>
              <a:endParaRPr lang="en-BE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055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3C6F0-76C5-5AEE-F86C-04F5DB943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D6EC-2E2A-D720-5C37-5A419FD86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Register a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5486C-69F8-CC00-502D-396A8F90E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38" y="1423859"/>
            <a:ext cx="9514286" cy="1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E8221-6119-380A-186B-C35CAEF6B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423" y="2781110"/>
            <a:ext cx="7609524" cy="149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0A865E-6641-8967-375A-32C9E2AB0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8" y="4529379"/>
            <a:ext cx="11504762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0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F922AE-14D6-B8AA-4455-5F60417F1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5" y="48476"/>
            <a:ext cx="9466667" cy="68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25F73-294E-E25A-B862-6234D9E7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>
                <a:solidFill>
                  <a:srgbClr val="000080"/>
                </a:solidFill>
              </a:rPr>
              <a:t>Testing it all</a:t>
            </a:r>
            <a:endParaRPr lang="en-BE" dirty="0">
              <a:solidFill>
                <a:srgbClr val="0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287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5D1E1-C748-C2CE-63E0-BA877F0B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Testing it all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7D943-E162-A3F7-86D4-D5466F9E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8511"/>
            <a:ext cx="10574356" cy="263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5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6C827-25FE-5104-15BF-8BD10793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5395-316E-A617-3531-54D1E4EC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Summary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01D48-660E-5024-1B2C-DDED256B1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F#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A5C4F-D9FB-37A5-F759-08949FD417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Functions &amp; types</a:t>
            </a:r>
          </a:p>
          <a:p>
            <a:r>
              <a:rPr lang="en-GB" dirty="0"/>
              <a:t>Discriminated unions</a:t>
            </a:r>
          </a:p>
          <a:p>
            <a:r>
              <a:rPr lang="en-GB" dirty="0"/>
              <a:t>Pattern matching</a:t>
            </a:r>
          </a:p>
          <a:p>
            <a:r>
              <a:rPr lang="en-GB" dirty="0"/>
              <a:t>Piping</a:t>
            </a:r>
          </a:p>
          <a:p>
            <a:r>
              <a:rPr lang="en-GB" dirty="0"/>
              <a:t>Computational expressions</a:t>
            </a:r>
          </a:p>
          <a:p>
            <a:r>
              <a:rPr lang="en-GB" dirty="0"/>
              <a:t>Start with scripts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270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0D7121-DCD1-1341-CDEF-669AE6985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>
                <a:solidFill>
                  <a:srgbClr val="000080"/>
                </a:solidFill>
              </a:rPr>
              <a:t>GitHub Repository</a:t>
            </a:r>
            <a:endParaRPr lang="LID4096" dirty="0">
              <a:solidFill>
                <a:srgbClr val="00008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B7020-B226-08D9-DCA8-5893B9799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121007" cy="39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1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A3C3-6579-E405-183A-F06350A28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338"/>
            <a:ext cx="10515600" cy="2852737"/>
          </a:xfrm>
        </p:spPr>
        <p:txBody>
          <a:bodyPr>
            <a:normAutofit/>
          </a:bodyPr>
          <a:lstStyle/>
          <a:p>
            <a:r>
              <a:rPr lang="en-GB" sz="8000" dirty="0">
                <a:solidFill>
                  <a:srgbClr val="000080"/>
                </a:solidFill>
              </a:rPr>
              <a:t>Is |&gt; a keyword?</a:t>
            </a:r>
            <a:endParaRPr lang="en-BE" sz="8000" dirty="0">
              <a:solidFill>
                <a:srgbClr val="00008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D2B2C8-85C0-75F7-F971-D900AFE7B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82305"/>
            <a:ext cx="9532771" cy="83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2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A1BA-C48D-FC41-C368-5ADDB557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What am I talking about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AAC4A-FFDD-B38B-948D-12E2FB860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256"/>
            <a:ext cx="10515600" cy="4682619"/>
          </a:xfrm>
        </p:spPr>
        <p:txBody>
          <a:bodyPr>
            <a:normAutofit/>
          </a:bodyPr>
          <a:lstStyle/>
          <a:p>
            <a:r>
              <a:rPr lang="en-GB" dirty="0"/>
              <a:t>The technology: F# and Wolverine</a:t>
            </a:r>
          </a:p>
          <a:p>
            <a:r>
              <a:rPr lang="en-GB" dirty="0"/>
              <a:t>Functions &amp; types</a:t>
            </a:r>
          </a:p>
          <a:p>
            <a:r>
              <a:rPr lang="en-GB" dirty="0"/>
              <a:t>Computational expressions</a:t>
            </a:r>
          </a:p>
          <a:p>
            <a:r>
              <a:rPr lang="en-GB" dirty="0"/>
              <a:t>Discriminated unions</a:t>
            </a:r>
          </a:p>
          <a:p>
            <a:r>
              <a:rPr lang="en-GB" dirty="0"/>
              <a:t>Pattern matching</a:t>
            </a:r>
          </a:p>
          <a:p>
            <a:r>
              <a:rPr lang="en-GB" dirty="0"/>
              <a:t>Piping</a:t>
            </a:r>
          </a:p>
          <a:p>
            <a:r>
              <a:rPr lang="en-GB" dirty="0"/>
              <a:t>Message handling</a:t>
            </a:r>
          </a:p>
          <a:p>
            <a:r>
              <a:rPr lang="en-GB" dirty="0"/>
              <a:t>Testing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2970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lying on the floor&#10;&#10;Description automatically generated">
            <a:extLst>
              <a:ext uri="{FF2B5EF4-FFF2-40B4-BE49-F238E27FC236}">
                <a16:creationId xmlns:a16="http://schemas.microsoft.com/office/drawing/2014/main" id="{17917169-1A07-41D2-F0AA-B9BCC1BDC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9" r="9059" b="-2"/>
          <a:stretch/>
        </p:blipFill>
        <p:spPr>
          <a:xfrm rot="16200000">
            <a:off x="2663706" y="-2670294"/>
            <a:ext cx="6858000" cy="1219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2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FFBAC-3293-6B8C-89CD-7E16F79E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Demo application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F78A6-D22A-A545-E554-7183FAA3D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Drone flight tracking app</a:t>
            </a:r>
          </a:p>
          <a:p>
            <a:endParaRPr lang="en-GB" dirty="0"/>
          </a:p>
          <a:p>
            <a:r>
              <a:rPr lang="en-GB" dirty="0"/>
              <a:t>Overly simplistic</a:t>
            </a:r>
          </a:p>
          <a:p>
            <a:endParaRPr lang="en-GB" dirty="0"/>
          </a:p>
          <a:p>
            <a:r>
              <a:rPr lang="en-GB" dirty="0"/>
              <a:t>Nice showcase of what F# can do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92838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A321-E1AE-F4F0-F8A3-510C383F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The technology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9AE7-5056-C175-895C-F28E36E998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F#</a:t>
            </a:r>
          </a:p>
          <a:p>
            <a:r>
              <a:rPr lang="en-GB" dirty="0"/>
              <a:t>Functional first, OO second</a:t>
            </a:r>
          </a:p>
          <a:p>
            <a:r>
              <a:rPr lang="en-GB" dirty="0"/>
              <a:t>Less boilerplate, concise</a:t>
            </a:r>
          </a:p>
          <a:p>
            <a:r>
              <a:rPr lang="en-GB" dirty="0"/>
              <a:t>Dotnet ecosystem compatible</a:t>
            </a:r>
          </a:p>
          <a:p>
            <a:r>
              <a:rPr lang="en-GB" dirty="0"/>
              <a:t>Scripting capabilities</a:t>
            </a:r>
          </a:p>
          <a:p>
            <a:endParaRPr lang="en-GB" dirty="0"/>
          </a:p>
          <a:p>
            <a:r>
              <a:rPr lang="en-GB" dirty="0"/>
              <a:t>Order is important!</a:t>
            </a:r>
            <a:endParaRPr lang="en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6DE76-9550-10B7-18AF-35245F2C4E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Wolverine</a:t>
            </a:r>
          </a:p>
          <a:p>
            <a:r>
              <a:rPr lang="en-GB" dirty="0"/>
              <a:t>Messaging first</a:t>
            </a:r>
          </a:p>
          <a:p>
            <a:r>
              <a:rPr lang="en-GB" dirty="0"/>
              <a:t>Minimalistic, yet extendable</a:t>
            </a:r>
          </a:p>
          <a:p>
            <a:r>
              <a:rPr lang="en-GB" dirty="0"/>
              <a:t>Reliable</a:t>
            </a:r>
          </a:p>
          <a:p>
            <a:r>
              <a:rPr lang="en-GB" dirty="0"/>
              <a:t>Easy to understand</a:t>
            </a:r>
          </a:p>
          <a:p>
            <a:endParaRPr lang="en-GB" dirty="0"/>
          </a:p>
          <a:p>
            <a:r>
              <a:rPr lang="en-GB" dirty="0"/>
              <a:t>Convention over interfaces!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3555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C58C57-2E3B-2B70-7962-69AB82D88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34" y="0"/>
            <a:ext cx="80657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E8F665-5C8B-6098-6095-228C71F6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>
                <a:solidFill>
                  <a:srgbClr val="000080"/>
                </a:solidFill>
              </a:rPr>
              <a:t>The API setup</a:t>
            </a:r>
            <a:endParaRPr lang="en-BE" dirty="0">
              <a:solidFill>
                <a:srgbClr val="0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08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6AFAB-62B2-AFA6-6C73-AA9477DC8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00D2-75B3-FBF0-36BA-AC001308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The API setup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866649-D577-B3F6-8739-292F04837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9533333" cy="2666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A96851-D9F6-D114-36A9-B74E2EAE3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59844"/>
            <a:ext cx="8333333" cy="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22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1749</Words>
  <Application>Microsoft Office PowerPoint</Application>
  <PresentationFormat>Widescreen</PresentationFormat>
  <Paragraphs>266</Paragraphs>
  <Slides>35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Segoe UI</vt:lpstr>
      <vt:lpstr>Office Theme</vt:lpstr>
      <vt:lpstr>Functional Programming In F#</vt:lpstr>
      <vt:lpstr>PowerPoint Presentation</vt:lpstr>
      <vt:lpstr>Who is Ken Bonny?</vt:lpstr>
      <vt:lpstr>What am I talking about</vt:lpstr>
      <vt:lpstr>PowerPoint Presentation</vt:lpstr>
      <vt:lpstr>Demo application</vt:lpstr>
      <vt:lpstr>The technology</vt:lpstr>
      <vt:lpstr>The API setup</vt:lpstr>
      <vt:lpstr>The API setup</vt:lpstr>
      <vt:lpstr>Retrieving a list of drones</vt:lpstr>
      <vt:lpstr>EF setup</vt:lpstr>
      <vt:lpstr>Creating a new drone</vt:lpstr>
      <vt:lpstr>Computational Expressions</vt:lpstr>
      <vt:lpstr>Examples</vt:lpstr>
      <vt:lpstr>PowerPoint Presentation</vt:lpstr>
      <vt:lpstr>What is a flight</vt:lpstr>
      <vt:lpstr>What is a flight</vt:lpstr>
      <vt:lpstr>Discriminated Unions / Sum or Union Types</vt:lpstr>
      <vt:lpstr>Discriminated Unions / Sum or Union Types</vt:lpstr>
      <vt:lpstr>Famous examples</vt:lpstr>
      <vt:lpstr>Railway-Oriented Programming</vt:lpstr>
      <vt:lpstr>Railway-Oriented Programming</vt:lpstr>
      <vt:lpstr>Railway-Oriented Programming</vt:lpstr>
      <vt:lpstr>Register a flight</vt:lpstr>
      <vt:lpstr>Validating the flight</vt:lpstr>
      <vt:lpstr>Piping</vt:lpstr>
      <vt:lpstr>PowerPoint Presentation</vt:lpstr>
      <vt:lpstr>Detecting a collision</vt:lpstr>
      <vt:lpstr>With great power, come disadvantages</vt:lpstr>
      <vt:lpstr>Register a flight</vt:lpstr>
      <vt:lpstr>Testing it all</vt:lpstr>
      <vt:lpstr>Testing it all</vt:lpstr>
      <vt:lpstr>Summary</vt:lpstr>
      <vt:lpstr>GitHub Repository</vt:lpstr>
      <vt:lpstr>Is |&gt; a keyword?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 In F#</dc:title>
  <dc:creator>Ken Bonny</dc:creator>
  <cp:lastModifiedBy>Ken Bonny</cp:lastModifiedBy>
  <cp:revision>18</cp:revision>
  <dcterms:created xsi:type="dcterms:W3CDTF">2024-02-14T15:06:07Z</dcterms:created>
  <dcterms:modified xsi:type="dcterms:W3CDTF">2025-09-26T14:03:42Z</dcterms:modified>
</cp:coreProperties>
</file>